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71" r:id="rId4"/>
    <p:sldId id="259" r:id="rId5"/>
    <p:sldId id="314" r:id="rId6"/>
    <p:sldId id="315" r:id="rId7"/>
    <p:sldId id="313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5596F22-9001-4811-82FF-DC4B8AD30268}">
          <p14:sldIdLst>
            <p14:sldId id="257"/>
            <p14:sldId id="258"/>
            <p14:sldId id="271"/>
            <p14:sldId id="259"/>
            <p14:sldId id="314"/>
            <p14:sldId id="315"/>
            <p14:sldId id="313"/>
            <p14:sldId id="260"/>
            <p14:sldId id="261"/>
            <p14:sldId id="262"/>
          </p14:sldIdLst>
        </p14:section>
        <p14:section name="未命名的章節" id="{48374BD4-15F0-461A-B580-DA964DE97AF9}">
          <p14:sldIdLst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DF1A-834B-423C-9C2B-5143CD87F40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414C-2B99-4A71-8451-575202EE95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45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31879-855C-4089-A01C-37FEEAC9829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1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0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39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3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76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8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9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0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33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57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72C94B-657F-43C2-8A06-1CD915D6F613}" type="datetimeFigureOut">
              <a:rPr lang="zh-TW" altLang="en-US" smtClean="0"/>
              <a:t>2021/3/20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879ADC-68D5-4092-9B1F-51816616CBD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wards.riva1920.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wards.riva1920.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wards.riva1920.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risefurniture.com.tw" TargetMode="External"/><Relationship Id="rId2" Type="http://schemas.openxmlformats.org/officeDocument/2006/relationships/hyperlink" Target="http://www.risefurniture.com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ess@riva1920.it" TargetMode="External"/><Relationship Id="rId4" Type="http://schemas.openxmlformats.org/officeDocument/2006/relationships/hyperlink" Target="http://www.riva1920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B2512E2-55F0-4F4C-9A66-7D54339BF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0"/>
            <a:ext cx="488741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第八屆設計獎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60282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  <a:p>
            <a:r>
              <a:rPr lang="en-US" altLang="zh-TW" dirty="0"/>
              <a:t> </a:t>
            </a:r>
            <a:r>
              <a:rPr lang="zh-TW" altLang="en-US" dirty="0"/>
              <a:t>設計主題</a:t>
            </a:r>
            <a:r>
              <a:rPr lang="en-US" altLang="zh-TW" b="1" i="1" dirty="0"/>
              <a:t>: “I PINETTI” </a:t>
            </a:r>
          </a:p>
          <a:p>
            <a:r>
              <a:rPr lang="zh-TW" altLang="en-US" i="1" dirty="0"/>
              <a:t>開始日期</a:t>
            </a:r>
            <a:r>
              <a:rPr lang="en-US" altLang="zh-TW" i="1" dirty="0"/>
              <a:t>: 2021/02/01</a:t>
            </a:r>
          </a:p>
          <a:p>
            <a:r>
              <a:rPr lang="zh-TW" altLang="en-US" i="1" dirty="0"/>
              <a:t>截止日期</a:t>
            </a:r>
            <a:r>
              <a:rPr lang="en-US" altLang="zh-TW" i="1" dirty="0"/>
              <a:t>: 2021/06/01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9D24DE-F41A-4733-B291-4D28BF90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8524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每個參賽者都可以通過第八屆設計獎專用網站</a:t>
            </a:r>
            <a:r>
              <a:rPr lang="en-US" altLang="zh-TW" dirty="0">
                <a:hlinkClick r:id="rId2"/>
              </a:rPr>
              <a:t>https://awards.riva1920.it</a:t>
            </a:r>
            <a:r>
              <a:rPr lang="zh-TW" altLang="en-US" dirty="0"/>
              <a:t>來參加比賽，必須填寫以下內容：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包括姓名、住址、電話號碼、電子郵件、出生日期和學科</a:t>
            </a:r>
            <a:r>
              <a:rPr lang="en-US" altLang="zh-TW" dirty="0"/>
              <a:t>(</a:t>
            </a:r>
            <a:r>
              <a:rPr lang="zh-TW" altLang="en-US" dirty="0"/>
              <a:t>建議，非強制性</a:t>
            </a:r>
            <a:r>
              <a:rPr lang="en-US" altLang="zh-TW" dirty="0"/>
              <a:t>)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完成註冊資料填寫後，必須點擊下方的紅色按鈕</a:t>
            </a:r>
            <a:r>
              <a:rPr lang="en-US" altLang="zh-TW" dirty="0"/>
              <a:t> “</a:t>
            </a:r>
            <a:r>
              <a:rPr lang="zh-TW" altLang="en-US" dirty="0"/>
              <a:t>保存個人資料</a:t>
            </a:r>
            <a:r>
              <a:rPr lang="en-US" altLang="zh-TW" dirty="0"/>
              <a:t>”</a:t>
            </a:r>
            <a:r>
              <a:rPr lang="zh-TW" altLang="en-US" dirty="0"/>
              <a:t> 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網站註冊資料和設計案上傳可以在不同時間進行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962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DFB8B03-596E-421E-99B5-352629108CB0}"/>
              </a:ext>
            </a:extLst>
          </p:cNvPr>
          <p:cNvSpPr txBox="1"/>
          <p:nvPr/>
        </p:nvSpPr>
        <p:spPr>
          <a:xfrm>
            <a:off x="251520" y="153208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9900"/>
                </a:solidFill>
              </a:rPr>
              <a:t>(1).</a:t>
            </a:r>
            <a:r>
              <a:rPr lang="en-US" altLang="zh-TW" sz="2000" b="1" u="sng" dirty="0">
                <a:solidFill>
                  <a:srgbClr val="FF9900"/>
                </a:solidFill>
              </a:rPr>
              <a:t>Preview of the project</a:t>
            </a:r>
            <a:r>
              <a:rPr lang="zh-TW" altLang="en-US" sz="2000" b="1" dirty="0">
                <a:solidFill>
                  <a:srgbClr val="FF9900"/>
                </a:solidFill>
              </a:rPr>
              <a:t>設計案預覽</a:t>
            </a:r>
            <a:r>
              <a:rPr lang="en-US" altLang="zh-TW" sz="2000" b="1" dirty="0">
                <a:solidFill>
                  <a:srgbClr val="FF9900"/>
                </a:solidFill>
              </a:rPr>
              <a:t>: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  <a:r>
              <a:rPr lang="zh-TW" altLang="en-US" sz="2000" dirty="0"/>
              <a:t>這將會是評審分析的第一頁，內容必須能對應於所有設計相關的圖片 ，設計案的總體概念（</a:t>
            </a:r>
            <a:r>
              <a:rPr lang="en-US" altLang="zh-TW" sz="2000" dirty="0"/>
              <a:t>JPG</a:t>
            </a:r>
            <a:r>
              <a:rPr lang="zh-TW" altLang="en-US" sz="2000" dirty="0"/>
              <a:t>格式，不可超過</a:t>
            </a:r>
            <a:r>
              <a:rPr lang="en-US" altLang="zh-TW" sz="2000" dirty="0"/>
              <a:t>1MB, 3000x2000 pixel, 72dpi</a:t>
            </a:r>
            <a:r>
              <a:rPr lang="zh-TW" altLang="en-US" sz="2000" dirty="0"/>
              <a:t>），註明標題。</a:t>
            </a:r>
            <a:endParaRPr lang="en-US" altLang="zh-TW" sz="2000" dirty="0"/>
          </a:p>
          <a:p>
            <a:endParaRPr lang="zh-TW" altLang="en-US" sz="2000" dirty="0"/>
          </a:p>
          <a:p>
            <a:r>
              <a:rPr lang="en-US" altLang="zh-TW" sz="2000" b="1" dirty="0">
                <a:solidFill>
                  <a:srgbClr val="FF9900"/>
                </a:solidFill>
              </a:rPr>
              <a:t>(2).</a:t>
            </a:r>
            <a:r>
              <a:rPr lang="en-US" altLang="zh-TW" sz="2000" b="1" u="sng" dirty="0">
                <a:solidFill>
                  <a:srgbClr val="FF9900"/>
                </a:solidFill>
              </a:rPr>
              <a:t>Render</a:t>
            </a:r>
            <a:r>
              <a:rPr lang="zh-TW" altLang="en-US" sz="2000" b="1" dirty="0">
                <a:solidFill>
                  <a:srgbClr val="FF9900"/>
                </a:solidFill>
              </a:rPr>
              <a:t> </a:t>
            </a:r>
            <a:r>
              <a:rPr lang="en-US" altLang="zh-TW" sz="2000" b="1" dirty="0">
                <a:solidFill>
                  <a:srgbClr val="FF9900"/>
                </a:solidFill>
              </a:rPr>
              <a:t>3D</a:t>
            </a:r>
            <a:r>
              <a:rPr lang="zh-TW" altLang="en-US" sz="2000" b="1" dirty="0">
                <a:solidFill>
                  <a:srgbClr val="FF9900"/>
                </a:solidFill>
              </a:rPr>
              <a:t>透視示意圖： </a:t>
            </a:r>
            <a:r>
              <a:rPr lang="en-US" altLang="zh-TW" sz="2000" dirty="0"/>
              <a:t>A3</a:t>
            </a:r>
            <a:r>
              <a:rPr lang="zh-TW" altLang="en-US" sz="2000" dirty="0"/>
              <a:t>規格的設計案，註明標題（</a:t>
            </a:r>
            <a:r>
              <a:rPr lang="en-US" altLang="zh-TW" sz="2000" dirty="0"/>
              <a:t>PDF</a:t>
            </a:r>
            <a:r>
              <a:rPr lang="zh-TW" altLang="en-US" sz="2000" dirty="0"/>
              <a:t>格式，不可超過</a:t>
            </a:r>
            <a:r>
              <a:rPr lang="en-US" altLang="zh-TW" sz="2000" dirty="0"/>
              <a:t>4MB</a:t>
            </a:r>
            <a:r>
              <a:rPr lang="zh-TW" altLang="en-US" sz="2000" dirty="0"/>
              <a:t>）。</a:t>
            </a:r>
            <a:endParaRPr lang="en-US" altLang="zh-TW" sz="2000" dirty="0"/>
          </a:p>
          <a:p>
            <a:endParaRPr lang="zh-TW" altLang="en-US" sz="2000" dirty="0"/>
          </a:p>
          <a:p>
            <a:r>
              <a:rPr lang="en-US" altLang="zh-TW" sz="2000" b="1" dirty="0">
                <a:solidFill>
                  <a:srgbClr val="FF9900"/>
                </a:solidFill>
              </a:rPr>
              <a:t>(3).</a:t>
            </a:r>
            <a:r>
              <a:rPr lang="en-US" altLang="zh-TW" sz="2000" b="1" u="sng" dirty="0">
                <a:solidFill>
                  <a:srgbClr val="FF9900"/>
                </a:solidFill>
              </a:rPr>
              <a:t>Technical Drawing</a:t>
            </a:r>
            <a:r>
              <a:rPr lang="zh-TW" altLang="en-US" sz="2000" b="1" dirty="0">
                <a:solidFill>
                  <a:srgbClr val="FF9900"/>
                </a:solidFill>
              </a:rPr>
              <a:t> 設計圖</a:t>
            </a:r>
            <a:r>
              <a:rPr lang="en-US" altLang="zh-TW" sz="2000" b="1" dirty="0">
                <a:solidFill>
                  <a:srgbClr val="FF9900"/>
                </a:solidFill>
              </a:rPr>
              <a:t>: </a:t>
            </a:r>
            <a:r>
              <a:rPr lang="en-US" altLang="zh-TW" sz="2000" dirty="0"/>
              <a:t>A3</a:t>
            </a:r>
            <a:r>
              <a:rPr lang="zh-TW" altLang="en-US" sz="2000" dirty="0"/>
              <a:t>規格的設計案，註明標題、計劃、方法和使用材料（</a:t>
            </a:r>
            <a:r>
              <a:rPr lang="en-US" altLang="zh-TW" sz="2000" dirty="0"/>
              <a:t>PDF</a:t>
            </a:r>
            <a:r>
              <a:rPr lang="zh-TW" altLang="en-US" sz="2000" dirty="0"/>
              <a:t>格式，不可超過</a:t>
            </a:r>
            <a:r>
              <a:rPr lang="en-US" altLang="zh-TW" sz="2000" dirty="0"/>
              <a:t>4MB</a:t>
            </a:r>
            <a:r>
              <a:rPr lang="zh-TW" altLang="en-US" sz="2000" dirty="0"/>
              <a:t>）。</a:t>
            </a:r>
            <a:endParaRPr lang="en-US" altLang="zh-TW" sz="2000" dirty="0"/>
          </a:p>
          <a:p>
            <a:endParaRPr lang="zh-TW" altLang="en-US" sz="2000" dirty="0"/>
          </a:p>
          <a:p>
            <a:r>
              <a:rPr lang="en-US" altLang="zh-TW" sz="2000" b="1" dirty="0">
                <a:solidFill>
                  <a:srgbClr val="FF9900"/>
                </a:solidFill>
              </a:rPr>
              <a:t>(4).</a:t>
            </a:r>
            <a:r>
              <a:rPr lang="en-US" altLang="zh-TW" sz="2000" b="1" u="sng" dirty="0">
                <a:solidFill>
                  <a:srgbClr val="FF9900"/>
                </a:solidFill>
              </a:rPr>
              <a:t>Description of the project</a:t>
            </a:r>
            <a:r>
              <a:rPr lang="zh-TW" altLang="en-US" sz="2000" b="1" dirty="0">
                <a:solidFill>
                  <a:srgbClr val="FF9900"/>
                </a:solidFill>
              </a:rPr>
              <a:t> 設計主題</a:t>
            </a:r>
            <a:r>
              <a:rPr lang="en-US" altLang="zh-TW" sz="2000" b="1" dirty="0">
                <a:solidFill>
                  <a:srgbClr val="FF9900"/>
                </a:solidFill>
              </a:rPr>
              <a:t>&amp;</a:t>
            </a:r>
            <a:r>
              <a:rPr lang="zh-TW" altLang="en-US" sz="2000" b="1" dirty="0">
                <a:solidFill>
                  <a:srgbClr val="FF9900"/>
                </a:solidFill>
              </a:rPr>
              <a:t>概念說明</a:t>
            </a:r>
            <a:r>
              <a:rPr lang="en-US" altLang="zh-TW" sz="2000" b="1" dirty="0">
                <a:solidFill>
                  <a:srgbClr val="FF9900"/>
                </a:solidFill>
              </a:rPr>
              <a:t>: </a:t>
            </a:r>
            <a:r>
              <a:rPr lang="en-US" altLang="zh-TW" sz="2000" dirty="0"/>
              <a:t>A4</a:t>
            </a:r>
            <a:r>
              <a:rPr lang="zh-TW" altLang="en-US" sz="2000" dirty="0"/>
              <a:t>規格，</a:t>
            </a:r>
            <a:r>
              <a:rPr lang="en-US" altLang="zh-TW" sz="2000" dirty="0"/>
              <a:t> PDF</a:t>
            </a:r>
            <a:r>
              <a:rPr lang="zh-TW" altLang="en-US" sz="2000" dirty="0"/>
              <a:t>格式，註明標題、參賽組別。 簡短說明設計案的概念。</a:t>
            </a:r>
            <a:endParaRPr lang="en-US" altLang="zh-TW" sz="2000" dirty="0"/>
          </a:p>
          <a:p>
            <a:endParaRPr lang="zh-TW" altLang="en-US" sz="2000" dirty="0"/>
          </a:p>
          <a:p>
            <a:r>
              <a:rPr lang="en-US" altLang="zh-TW" sz="2000" b="1" dirty="0">
                <a:solidFill>
                  <a:srgbClr val="FF9900"/>
                </a:solidFill>
              </a:rPr>
              <a:t>(5). </a:t>
            </a:r>
            <a:r>
              <a:rPr lang="en-US" altLang="zh-TW" sz="2000" b="1" u="sng" dirty="0">
                <a:solidFill>
                  <a:srgbClr val="FF9900"/>
                </a:solidFill>
              </a:rPr>
              <a:t>Document of declaration of participation as individual or as a group:</a:t>
            </a:r>
          </a:p>
          <a:p>
            <a:r>
              <a:rPr lang="zh-TW" altLang="en-US" sz="2000" dirty="0"/>
              <a:t>在這份文件中，需提及以個人還是團體參予。如參賽者以小組的方式參賽，需提交一份由小組中每位成員簽署同意，指定某人擔任小組組長的正式聲明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000" dirty="0"/>
          </a:p>
          <a:p>
            <a:endParaRPr lang="zh-TW" altLang="en-US" sz="2000" dirty="0"/>
          </a:p>
          <a:p>
            <a:r>
              <a:rPr lang="zh-TW" altLang="en-US" sz="2000" b="1" u="sng" dirty="0">
                <a:solidFill>
                  <a:srgbClr val="FF0000"/>
                </a:solidFill>
              </a:rPr>
              <a:t>以上 </a:t>
            </a:r>
            <a:r>
              <a:rPr lang="en-US" altLang="zh-TW" sz="2000" b="1" u="sng" dirty="0">
                <a:solidFill>
                  <a:srgbClr val="FF0000"/>
                </a:solidFill>
              </a:rPr>
              <a:t>(1) - (4)</a:t>
            </a:r>
            <a:r>
              <a:rPr lang="zh-TW" altLang="en-US" sz="2000" b="1" u="sng" dirty="0">
                <a:solidFill>
                  <a:srgbClr val="FF0000"/>
                </a:solidFill>
              </a:rPr>
              <a:t>皆不能出現設計師名字，只能表明設計案標題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9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A1D84-38DA-44C2-971D-953B6DB3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2696"/>
            <a:ext cx="7543800" cy="1044665"/>
          </a:xfrm>
        </p:spPr>
        <p:txBody>
          <a:bodyPr>
            <a:normAutofit/>
          </a:bodyPr>
          <a:lstStyle/>
          <a:p>
            <a:r>
              <a:rPr lang="zh-TW" altLang="en-US" dirty="0"/>
              <a:t>四、不記名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9FF6A1-3488-4F63-B56B-E163494D1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FF0000"/>
                </a:solidFill>
              </a:rPr>
              <a:t>重要說明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所有的設計案將以不記名方式參加競賽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每項設計案只能附上設計標題</a:t>
            </a:r>
          </a:p>
        </p:txBody>
      </p:sp>
    </p:spTree>
    <p:extLst>
      <p:ext uri="{BB962C8B-B14F-4D97-AF65-F5344CB8AC3E}">
        <p14:creationId xmlns:p14="http://schemas.microsoft.com/office/powerpoint/2010/main" val="22655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BFE5EF-57D4-4C6A-A999-0D1E06FD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五、截止期限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611D9A-C132-4FEA-AEAD-E5AB1B0C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必須在</a:t>
            </a:r>
            <a:r>
              <a:rPr lang="en-US" altLang="zh-TW" dirty="0"/>
              <a:t>2021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日下午</a:t>
            </a:r>
            <a:r>
              <a:rPr lang="en-US" altLang="zh-TW" dirty="0"/>
              <a:t>1</a:t>
            </a:r>
            <a:r>
              <a:rPr lang="zh-TW" altLang="en-US" dirty="0"/>
              <a:t>點之前（意大利時間）將設計案上傳到</a:t>
            </a:r>
            <a:r>
              <a:rPr lang="en-US" altLang="zh-TW" dirty="0">
                <a:hlinkClick r:id="rId2"/>
              </a:rPr>
              <a:t>https://awards.riva1920.it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如果認為必要，參賽者的設計案可以附上小模型</a:t>
            </a:r>
            <a:r>
              <a:rPr lang="en-US" altLang="zh-TW" dirty="0"/>
              <a:t>(</a:t>
            </a:r>
            <a:r>
              <a:rPr lang="zh-TW" altLang="en-US" dirty="0"/>
              <a:t>非強制性</a:t>
            </a:r>
            <a:r>
              <a:rPr lang="en-US" altLang="zh-TW" dirty="0"/>
              <a:t>)</a:t>
            </a:r>
            <a:r>
              <a:rPr lang="zh-TW" altLang="en-US" dirty="0"/>
              <a:t>，郵寄方式如下。 收到模型後，即使未得獎，也</a:t>
            </a:r>
            <a:r>
              <a:rPr lang="zh-TW" altLang="en-US" b="1" dirty="0"/>
              <a:t>不會退還</a:t>
            </a:r>
            <a:r>
              <a:rPr lang="zh-TW" altLang="en-US" dirty="0"/>
              <a:t>該模型。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sz="2400" dirty="0"/>
              <a:t>寄送地址</a:t>
            </a:r>
            <a:r>
              <a:rPr lang="en-US" altLang="zh-TW" sz="2400" dirty="0"/>
              <a:t>:</a:t>
            </a:r>
          </a:p>
          <a:p>
            <a:pPr marL="0" indent="0">
              <a:buNone/>
            </a:pPr>
            <a:r>
              <a:rPr lang="en-US" altLang="zh-TW" sz="2400" b="1" dirty="0"/>
              <a:t>Riva </a:t>
            </a:r>
            <a:r>
              <a:rPr lang="en-US" altLang="zh-TW" sz="2400" b="1" dirty="0" err="1"/>
              <a:t>Industria</a:t>
            </a:r>
            <a:r>
              <a:rPr lang="en-US" altLang="zh-TW" sz="2400" b="1" dirty="0"/>
              <a:t> </a:t>
            </a:r>
            <a:r>
              <a:rPr lang="en-US" altLang="zh-TW" sz="2400" b="1" dirty="0" err="1"/>
              <a:t>Mobili</a:t>
            </a:r>
            <a:r>
              <a:rPr lang="en-US" altLang="zh-TW" sz="2400" b="1" dirty="0"/>
              <a:t> Spa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Via Milano, 137 </a:t>
            </a:r>
          </a:p>
          <a:p>
            <a:pPr marL="0" indent="0">
              <a:buNone/>
            </a:pPr>
            <a:r>
              <a:rPr lang="en-US" altLang="zh-TW" sz="2400" dirty="0"/>
              <a:t>22063 </a:t>
            </a:r>
            <a:r>
              <a:rPr lang="en-US" altLang="zh-TW" sz="2400" dirty="0" err="1"/>
              <a:t>Cantù</a:t>
            </a:r>
            <a:r>
              <a:rPr lang="en-US" altLang="zh-TW" sz="2400" dirty="0"/>
              <a:t> – Como (Italia) </a:t>
            </a:r>
          </a:p>
          <a:p>
            <a:pPr marL="0" indent="0">
              <a:buNone/>
            </a:pPr>
            <a:r>
              <a:rPr lang="en-US" altLang="zh-TW" sz="2400" dirty="0"/>
              <a:t>Kind att. Mr. Mattia </a:t>
            </a:r>
            <a:r>
              <a:rPr lang="en-US" altLang="zh-TW" sz="2400" dirty="0" err="1"/>
              <a:t>Paleari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316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3E8F0-56EE-46F1-97DC-E39DC92B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六、競賽評審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79126-C68D-4702-9861-0DC6DD5C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作品將由</a:t>
            </a:r>
            <a:r>
              <a:rPr lang="en-US" altLang="zh-TW" dirty="0"/>
              <a:t>RIVA1920 Maurizio Riva</a:t>
            </a:r>
            <a:r>
              <a:rPr lang="zh-TW" altLang="en-US" dirty="0"/>
              <a:t>以及</a:t>
            </a:r>
            <a:r>
              <a:rPr lang="en-US" altLang="zh-TW" dirty="0"/>
              <a:t>Davide Riva</a:t>
            </a:r>
            <a:r>
              <a:rPr lang="zh-TW" altLang="en-US" dirty="0"/>
              <a:t>進行評審挑選。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評審團將根據符合比賽規則、獨創性、美學、功能性和設計案的呈現方式等因素，來評估參賽者所提出的設計案。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評審團將採取多數人的意見為意見，他們將由這些不記名、不包含任何個人資料的參賽設計案中加以評選。</a:t>
            </a:r>
          </a:p>
        </p:txBody>
      </p:sp>
    </p:spTree>
    <p:extLst>
      <p:ext uri="{BB962C8B-B14F-4D97-AF65-F5344CB8AC3E}">
        <p14:creationId xmlns:p14="http://schemas.microsoft.com/office/powerpoint/2010/main" val="184095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A68EE7-4233-46AB-BE7B-B9AA9C77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七、競賽結果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2F43EB-D361-40B5-B189-C37178A9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38082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與前七屆一樣，將決定是否舉行一次典禮，進行頒獎儀式。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比賽結果將在頒獎典禮後的幾天後發佈在官方網站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https://awards.riva1920.it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11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A37835-DEE2-40CE-97EE-E6EABF24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八、競賽獎金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2E30A-3925-4318-BAE8-3639C6DF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RIVA1920</a:t>
            </a:r>
            <a:r>
              <a:rPr lang="zh-TW" altLang="en-US" dirty="0"/>
              <a:t>總共取</a:t>
            </a:r>
            <a:r>
              <a:rPr lang="en-US" altLang="zh-TW" dirty="0"/>
              <a:t>10</a:t>
            </a:r>
            <a:r>
              <a:rPr lang="zh-TW" altLang="en-US" dirty="0"/>
              <a:t>名得獎作品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獎金總額為</a:t>
            </a:r>
            <a:r>
              <a:rPr lang="en-US" altLang="zh-TW" dirty="0"/>
              <a:t>10,000</a:t>
            </a:r>
            <a:r>
              <a:rPr lang="zh-TW" altLang="en-US" dirty="0"/>
              <a:t>歐元，將平均分配給比賽的</a:t>
            </a:r>
            <a:r>
              <a:rPr lang="en-US" altLang="zh-TW" dirty="0"/>
              <a:t>10</a:t>
            </a:r>
            <a:r>
              <a:rPr lang="zh-TW" altLang="en-US" dirty="0"/>
              <a:t>名獲獎者，因此每人將獲得</a:t>
            </a:r>
            <a:r>
              <a:rPr lang="en-US" altLang="zh-TW" dirty="0"/>
              <a:t>1,000</a:t>
            </a:r>
            <a:r>
              <a:rPr lang="zh-TW" altLang="en-US" dirty="0"/>
              <a:t>歐元（稅金需依義大利相關單位規定辦理）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如果這項產品符合市場需求，將會被量產，並經由 </a:t>
            </a:r>
            <a:r>
              <a:rPr lang="en-US" altLang="zh-TW" dirty="0"/>
              <a:t>Riva 1920</a:t>
            </a:r>
            <a:r>
              <a:rPr lang="zh-TW" altLang="en-US" dirty="0"/>
              <a:t>公司銷售，而設計師也會根據另外的合約，收到一筆版權費</a:t>
            </a:r>
            <a:r>
              <a:rPr lang="en-US" altLang="zh-TW" dirty="0"/>
              <a:t>4</a:t>
            </a:r>
            <a:r>
              <a:rPr lang="zh-TW" altLang="en-US" dirty="0"/>
              <a:t>％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484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1F9592-8A3E-4458-AB6B-AD22A5FD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九、設計案的所有權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271F1F-4162-4FC8-A299-FA2CE008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888"/>
            <a:ext cx="7543801" cy="34482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參加競賽的設計案將由作者保留所有權，要使用這項設計案必須先得到作者的同意。 </a:t>
            </a:r>
          </a:p>
        </p:txBody>
      </p:sp>
    </p:spTree>
    <p:extLst>
      <p:ext uri="{BB962C8B-B14F-4D97-AF65-F5344CB8AC3E}">
        <p14:creationId xmlns:p14="http://schemas.microsoft.com/office/powerpoint/2010/main" val="378011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512C1-CF54-48BC-BC43-9A7657AA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十、生產的權利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217099-A152-48E9-ACD7-332FEA34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參加競賽的參賽者保留他們身為設計案作者的權利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如果</a:t>
            </a:r>
            <a:r>
              <a:rPr lang="en-US" altLang="zh-TW" dirty="0"/>
              <a:t>Riva 1920</a:t>
            </a:r>
            <a:r>
              <a:rPr lang="zh-TW" altLang="en-US" dirty="0"/>
              <a:t>公司選中其他沒有得獎的設計案來生產，</a:t>
            </a:r>
            <a:r>
              <a:rPr lang="en-US" altLang="zh-TW" dirty="0"/>
              <a:t>Riva 1920</a:t>
            </a:r>
            <a:r>
              <a:rPr lang="zh-TW" altLang="en-US" dirty="0"/>
              <a:t>公司也會和這項設計案的作者簽定一份合約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79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DEFB1A-668B-417C-9486-EE0DF03F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十一、同意接受競賽規則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1B0BB8-6FBB-4CAA-8B89-0619F16C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參加這項競賽即表示完全的同意並接受以上的規則，並毫無保留的同意，根據現行的隱私條款規定使用個人資料。</a:t>
            </a:r>
            <a:r>
              <a:rPr lang="en-US" altLang="zh-TW" dirty="0"/>
              <a:t>Riva 1920 </a:t>
            </a:r>
            <a:r>
              <a:rPr lang="zh-TW" altLang="en-US" dirty="0"/>
              <a:t>公司負責保管這些資料。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/>
              <a:t>參加這項競賽即表示同意接受並委託</a:t>
            </a:r>
            <a:r>
              <a:rPr lang="en-US" altLang="zh-TW" b="1" dirty="0"/>
              <a:t>Riva 1920</a:t>
            </a:r>
            <a:r>
              <a:rPr lang="zh-TW" altLang="en-US" b="1" dirty="0"/>
              <a:t>公司行銷及出版所參賽的設計案，並以適當的方式印刷出版以及在網路上曝光。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739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RIVA 1920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義大利百年實木傢俱品牌</a:t>
            </a:r>
            <a:endParaRPr lang="en-US" altLang="zh-TW" dirty="0"/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創立於</a:t>
            </a:r>
            <a:r>
              <a:rPr lang="en-US" altLang="zh-TW" dirty="0"/>
              <a:t>1920</a:t>
            </a:r>
            <a:r>
              <a:rPr lang="zh-TW" altLang="en-US" dirty="0"/>
              <a:t>年，致力於實木傢俱的設計與生產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推廣第八屆</a:t>
            </a:r>
            <a:r>
              <a:rPr lang="en-US" altLang="zh-TW" dirty="0"/>
              <a:t>I PINETTI-X-MAS TREES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/>
              <a:t>“點亮您的創意”設計大獎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2B41B-68CA-41DB-84AA-BE5DFFA5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6604"/>
            <a:ext cx="8115240" cy="145075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如有任何問題或需要其他資訊，請聯繫：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683B80-7C6C-4D75-B814-50CBB90E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000" dirty="0"/>
              <a:t>瑞築傢飾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>
                <a:hlinkClick r:id="rId2"/>
              </a:rPr>
              <a:t>www.risefurniture.com.tw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連絡人</a:t>
            </a:r>
            <a:r>
              <a:rPr lang="en-US" altLang="zh-TW" sz="2000" dirty="0"/>
              <a:t>:</a:t>
            </a:r>
            <a:r>
              <a:rPr lang="zh-TW" altLang="en-US" sz="2000" dirty="0"/>
              <a:t> 王先生</a:t>
            </a:r>
            <a:r>
              <a:rPr lang="en-US" altLang="zh-TW" sz="2000" dirty="0"/>
              <a:t>/</a:t>
            </a:r>
            <a:r>
              <a:rPr lang="zh-TW" altLang="en-US" sz="2000" dirty="0"/>
              <a:t>陳小姐</a:t>
            </a:r>
            <a:endParaRPr lang="en-US" altLang="zh-TW" sz="2000" dirty="0"/>
          </a:p>
          <a:p>
            <a:pPr marL="0" indent="0">
              <a:buNone/>
            </a:pPr>
            <a:r>
              <a:rPr lang="it-IT" altLang="zh-TW" sz="2000" dirty="0"/>
              <a:t>tel.</a:t>
            </a:r>
            <a:r>
              <a:rPr lang="zh-TW" altLang="en-US" sz="2000" dirty="0"/>
              <a:t> </a:t>
            </a:r>
            <a:r>
              <a:rPr lang="en-US" altLang="zh-TW" sz="2000" dirty="0"/>
              <a:t>(07)</a:t>
            </a:r>
            <a:r>
              <a:rPr lang="zh-TW" altLang="en-US" sz="2000" dirty="0"/>
              <a:t> </a:t>
            </a:r>
            <a:r>
              <a:rPr lang="en-US" altLang="zh-TW" sz="2000" dirty="0"/>
              <a:t>710-3082</a:t>
            </a:r>
          </a:p>
          <a:p>
            <a:pPr marL="0" indent="0">
              <a:buNone/>
            </a:pPr>
            <a:r>
              <a:rPr lang="en-US" altLang="zh-TW" sz="2000" dirty="0"/>
              <a:t>Email: </a:t>
            </a:r>
            <a:r>
              <a:rPr lang="en-US" altLang="zh-TW" sz="2000" dirty="0">
                <a:hlinkClick r:id="rId3"/>
              </a:rPr>
              <a:t>service@risefurniture.com.tw</a:t>
            </a:r>
            <a:endParaRPr lang="en-US" altLang="zh-TW" sz="2000" dirty="0"/>
          </a:p>
          <a:p>
            <a:pPr marL="0" indent="0">
              <a:buNone/>
            </a:pPr>
            <a:endParaRPr lang="it-IT" altLang="zh-TW" sz="2000" dirty="0"/>
          </a:p>
          <a:p>
            <a:pPr>
              <a:buFont typeface="Wingdings" panose="05000000000000000000" pitchFamily="2" charset="2"/>
              <a:buChar char="u"/>
            </a:pPr>
            <a:r>
              <a:rPr lang="it-IT" altLang="zh-TW" sz="2000" dirty="0"/>
              <a:t>RIVA INDUSTRIA MOBILI SPA</a:t>
            </a:r>
          </a:p>
          <a:p>
            <a:pPr marL="0" indent="0">
              <a:buNone/>
            </a:pPr>
            <a:r>
              <a:rPr lang="it-IT" altLang="zh-TW" sz="2000" dirty="0">
                <a:hlinkClick r:id="rId4"/>
              </a:rPr>
              <a:t>www.riva1920.it</a:t>
            </a: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/>
              <a:t>Marketing Office</a:t>
            </a:r>
          </a:p>
          <a:p>
            <a:pPr marL="0" indent="0">
              <a:buNone/>
            </a:pPr>
            <a:r>
              <a:rPr lang="it-IT" altLang="zh-TW" sz="2000" dirty="0"/>
              <a:t>Via Milano 137 22063 Cantù –CO- Italia</a:t>
            </a:r>
          </a:p>
          <a:p>
            <a:pPr marL="0" indent="0">
              <a:buNone/>
            </a:pPr>
            <a:r>
              <a:rPr lang="it-IT" altLang="zh-TW" sz="2000" dirty="0"/>
              <a:t>tel. +39 031 73 30 94 </a:t>
            </a:r>
          </a:p>
          <a:p>
            <a:pPr marL="0" indent="0">
              <a:buNone/>
            </a:pPr>
            <a:r>
              <a:rPr lang="it-IT" altLang="zh-TW" sz="2000" dirty="0"/>
              <a:t>e-mail: </a:t>
            </a:r>
            <a:r>
              <a:rPr lang="it-IT" altLang="zh-TW" sz="2000" dirty="0">
                <a:hlinkClick r:id="rId5"/>
              </a:rPr>
              <a:t>press@riva1920.it</a:t>
            </a:r>
            <a:endParaRPr lang="it-IT" altLang="zh-TW" sz="2000" dirty="0"/>
          </a:p>
          <a:p>
            <a:pPr marL="0" indent="0">
              <a:buNone/>
            </a:pPr>
            <a:r>
              <a:rPr lang="it-IT" altLang="zh-TW" sz="2000" dirty="0"/>
              <a:t>Attention Mr. Mattia Paleari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7237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D696A-9801-4F2D-BBFE-C7A966C3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b="1" dirty="0"/>
              <a:t>I PINETTI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4EFBC5-F300-42D4-8F07-C6F3CF91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在義大利文中為</a:t>
            </a:r>
            <a:r>
              <a:rPr lang="en-US" altLang="zh-TW" dirty="0"/>
              <a:t>”</a:t>
            </a:r>
            <a:r>
              <a:rPr lang="zh-TW" altLang="en-US" dirty="0"/>
              <a:t>小樹</a:t>
            </a:r>
            <a:r>
              <a:rPr lang="en-US" altLang="zh-TW" dirty="0"/>
              <a:t>”</a:t>
            </a:r>
            <a:r>
              <a:rPr lang="zh-TW" altLang="en-US" dirty="0"/>
              <a:t>的意思</a:t>
            </a:r>
            <a:r>
              <a:rPr lang="en-US" altLang="zh-TW" dirty="0"/>
              <a:t>“the little trees”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往年</a:t>
            </a:r>
            <a:r>
              <a:rPr lang="en-US" altLang="zh-TW" dirty="0"/>
              <a:t>Riva</a:t>
            </a:r>
            <a:r>
              <a:rPr lang="zh-TW" altLang="en-US" dirty="0"/>
              <a:t>設計聖誕樹象徵耶穌基督的誕生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2022</a:t>
            </a:r>
            <a:r>
              <a:rPr lang="zh-TW" altLang="en-US" dirty="0"/>
              <a:t>年新象徵</a:t>
            </a:r>
            <a:r>
              <a:rPr lang="en-US" altLang="zh-TW" dirty="0"/>
              <a:t>:</a:t>
            </a:r>
            <a:r>
              <a:rPr lang="zh-TW" altLang="en-US" dirty="0"/>
              <a:t> 從新冠肺炎的疫境中「重生」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6B6C63-F86B-4BC3-86C2-1BAA39F3C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1" y="3429304"/>
            <a:ext cx="1871904" cy="18719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3C46283-10C5-4B1C-B86A-8D1401130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28" y="3429304"/>
            <a:ext cx="1871904" cy="187190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8BD50A9-9A53-424B-8F38-3E2C5CF0A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50" y="3429304"/>
            <a:ext cx="1871904" cy="18719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0C7F268-F2F0-43E7-8924-E59C05CD4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8" y="3429000"/>
            <a:ext cx="1871904" cy="187190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ADA07D-2AB6-4682-BB6D-5C672CE13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24" y="3429000"/>
            <a:ext cx="1786168" cy="17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一、競賽主題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以</a:t>
            </a:r>
            <a:r>
              <a:rPr lang="en-US" altLang="zh-TW" dirty="0"/>
              <a:t>『</a:t>
            </a:r>
            <a:r>
              <a:rPr lang="zh-TW" altLang="en-US" dirty="0"/>
              <a:t>香柏木</a:t>
            </a:r>
            <a:r>
              <a:rPr lang="en-US" altLang="zh-TW" dirty="0"/>
              <a:t>』</a:t>
            </a:r>
            <a:r>
              <a:rPr lang="zh-TW" altLang="en-US" dirty="0"/>
              <a:t>為素材，設計</a:t>
            </a:r>
            <a:r>
              <a:rPr lang="en-US" altLang="zh-TW" dirty="0"/>
              <a:t>『</a:t>
            </a:r>
            <a:r>
              <a:rPr lang="zh-TW" altLang="en-US" dirty="0"/>
              <a:t>聖誕樹</a:t>
            </a:r>
            <a:r>
              <a:rPr lang="en-US" altLang="zh-TW" dirty="0"/>
              <a:t>』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尺寸：</a:t>
            </a:r>
            <a:r>
              <a:rPr lang="en-US" altLang="zh-TW" dirty="0"/>
              <a:t>Ø23cm*</a:t>
            </a:r>
            <a:r>
              <a:rPr lang="zh-TW" altLang="en-US" dirty="0"/>
              <a:t>高</a:t>
            </a:r>
            <a:r>
              <a:rPr lang="en-US" altLang="zh-TW" dirty="0"/>
              <a:t>50cm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遵循</a:t>
            </a:r>
            <a:r>
              <a:rPr lang="en-US" altLang="zh-TW" dirty="0"/>
              <a:t>Riva1920</a:t>
            </a:r>
            <a:r>
              <a:rPr lang="zh-TW" altLang="en-US" dirty="0"/>
              <a:t>系列的獨特風格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zh-TW" altLang="en-US" dirty="0"/>
              <a:t>簡單、可行性的創作，並具有最佳美學追求，結合設計、功能和生態可持續性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1CAEA9A-D960-40C2-9EB3-7ABC4C9B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66" y="476672"/>
            <a:ext cx="7886700" cy="994172"/>
          </a:xfrm>
        </p:spPr>
        <p:txBody>
          <a:bodyPr/>
          <a:lstStyle/>
          <a:p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Riva1920</a:t>
            </a:r>
            <a:r>
              <a:rPr lang="zh-TW" altLang="en-US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–</a:t>
            </a:r>
            <a:r>
              <a:rPr lang="zh-TW" altLang="en-US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cedar-</a:t>
            </a:r>
            <a:r>
              <a:rPr lang="zh-TW" altLang="en-US" spc="45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雪松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27FC33-8AAD-4BFF-9B4D-769CC218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2289572"/>
            <a:ext cx="4157849" cy="296679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B787941-7C15-4192-B719-83A253E23247}"/>
              </a:ext>
            </a:extLst>
          </p:cNvPr>
          <p:cNvSpPr txBox="1"/>
          <p:nvPr/>
        </p:nvSpPr>
        <p:spPr>
          <a:xfrm>
            <a:off x="5224939" y="2992004"/>
            <a:ext cx="32904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東地中海盆地山區的本土雪松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這類木頭重又耐用，還有自然的香味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34166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EE8F442-A9AE-470B-B1F0-E6584858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11" y="46295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Riva1920</a:t>
            </a:r>
            <a:r>
              <a:rPr lang="zh-TW" altLang="en-US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–</a:t>
            </a:r>
            <a:r>
              <a:rPr lang="zh-TW" altLang="en-US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TW" spc="45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cedar-</a:t>
            </a:r>
            <a:r>
              <a:rPr lang="zh-TW" altLang="en-US" spc="45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Devanagari" panose="02040503050201020203" pitchFamily="18" charset="0"/>
              </a:rPr>
              <a:t>黎巴嫩雪松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8C199D-1B01-4A84-8CC6-A8D29920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02620"/>
            <a:ext cx="3758784" cy="281516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125E4D2-9702-4BB8-9522-FA1C705A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5" y="2302619"/>
            <a:ext cx="3824213" cy="281516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3C7EB97-43A5-4034-89FF-4CC8FF85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274" y="690692"/>
            <a:ext cx="1153777" cy="7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8BB4A9E-2281-4B63-AA16-A257CAC38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" y="857571"/>
            <a:ext cx="9142857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620688"/>
            <a:ext cx="7543800" cy="1118101"/>
          </a:xfrm>
        </p:spPr>
        <p:txBody>
          <a:bodyPr/>
          <a:lstStyle/>
          <a:p>
            <a:r>
              <a:rPr lang="zh-TW" altLang="en-US" dirty="0"/>
              <a:t>二、參賽條件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39212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所有人都可以參加這項競賽，允許個人和團體參加</a:t>
            </a:r>
            <a:endParaRPr lang="en-US" altLang="zh-TW" dirty="0"/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每位參賽者（無論是個人還是團體）只能提出</a:t>
            </a:r>
            <a:r>
              <a:rPr lang="zh-TW" altLang="en-US" b="1" dirty="0">
                <a:solidFill>
                  <a:srgbClr val="FF0000"/>
                </a:solidFill>
              </a:rPr>
              <a:t>一個</a:t>
            </a:r>
            <a:r>
              <a:rPr lang="zh-TW" altLang="en-US" dirty="0"/>
              <a:t>獨立的設計案</a:t>
            </a:r>
            <a:endParaRPr lang="en-US" altLang="zh-TW" dirty="0"/>
          </a:p>
          <a:p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以小組方式參賽的參與者，必須指定小組負責人</a:t>
            </a:r>
            <a:endParaRPr lang="en-US" altLang="zh-TW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548680"/>
            <a:ext cx="7543800" cy="1202182"/>
          </a:xfrm>
        </p:spPr>
        <p:txBody>
          <a:bodyPr/>
          <a:lstStyle/>
          <a:p>
            <a:r>
              <a:rPr lang="zh-TW" altLang="en-US" dirty="0"/>
              <a:t>三、參賽方式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2060848"/>
            <a:ext cx="7543801" cy="38082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填寫報名表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見下頁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每位參賽者提出設計案時，必須填寫下列資料</a:t>
            </a:r>
            <a:r>
              <a:rPr lang="en-US" altLang="zh-TW" dirty="0"/>
              <a:t>(</a:t>
            </a:r>
            <a:r>
              <a:rPr lang="zh-TW" altLang="en-US" dirty="0"/>
              <a:t>見下下頁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/>
              <a:t>提出的設計案必須有原創性和獨特性。如果此設計案不是原創的，所頒給的任何獎項將會被作廢並追回獎金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626</TotalTime>
  <Words>1160</Words>
  <Application>Microsoft Office PowerPoint</Application>
  <PresentationFormat>如螢幕大小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Adobe Devanagari</vt:lpstr>
      <vt:lpstr>Calibri</vt:lpstr>
      <vt:lpstr>Calibri Light</vt:lpstr>
      <vt:lpstr>Wingdings</vt:lpstr>
      <vt:lpstr>回顧</vt:lpstr>
      <vt:lpstr>第八屆設計獎</vt:lpstr>
      <vt:lpstr>RIVA 1920</vt:lpstr>
      <vt:lpstr>I PINETTI </vt:lpstr>
      <vt:lpstr>一、競賽主題</vt:lpstr>
      <vt:lpstr>Riva1920 – cedar-雪松</vt:lpstr>
      <vt:lpstr>Riva1920 – cedar-黎巴嫩雪松</vt:lpstr>
      <vt:lpstr>PowerPoint 簡報</vt:lpstr>
      <vt:lpstr>二、參賽條件</vt:lpstr>
      <vt:lpstr>三、參賽方式</vt:lpstr>
      <vt:lpstr>PowerPoint 簡報</vt:lpstr>
      <vt:lpstr>PowerPoint 簡報</vt:lpstr>
      <vt:lpstr>四、不記名</vt:lpstr>
      <vt:lpstr>五、截止期限</vt:lpstr>
      <vt:lpstr>六、競賽評審</vt:lpstr>
      <vt:lpstr>七、競賽結果</vt:lpstr>
      <vt:lpstr>八、競賽獎金</vt:lpstr>
      <vt:lpstr>九、設計案的所有權</vt:lpstr>
      <vt:lpstr>十、生產的權利</vt:lpstr>
      <vt:lpstr>十一、同意接受競賽規則</vt:lpstr>
      <vt:lpstr>如有任何問題或需要其他資訊，請聯繫：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第八屆設計獎</dc:title>
  <dc:creator>Lenovo</dc:creator>
  <cp:lastModifiedBy>user</cp:lastModifiedBy>
  <cp:revision>45</cp:revision>
  <dcterms:created xsi:type="dcterms:W3CDTF">2021-03-17T13:40:32Z</dcterms:created>
  <dcterms:modified xsi:type="dcterms:W3CDTF">2021-03-20T07:35:35Z</dcterms:modified>
</cp:coreProperties>
</file>